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3" r:id="rId7"/>
    <p:sldId id="265" r:id="rId8"/>
    <p:sldId id="266" r:id="rId9"/>
    <p:sldId id="267" r:id="rId10"/>
    <p:sldId id="268" r:id="rId11"/>
    <p:sldId id="269" r:id="rId12"/>
    <p:sldId id="270" r:id="rId13"/>
    <p:sldId id="271" r:id="rId14"/>
    <p:sldId id="272" r:id="rId15"/>
    <p:sldId id="273" r:id="rId16"/>
    <p:sldId id="261" r:id="rId17"/>
    <p:sldId id="26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10.06.2015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10.06.2015</a:t>
            </a:fld>
            <a:endParaRPr lang="ru-RU"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692696"/>
            <a:ext cx="7772400" cy="1542033"/>
          </a:xfrm>
        </p:spPr>
        <p:txBody>
          <a:bodyPr>
            <a:noAutofit/>
          </a:bodyPr>
          <a:lstStyle/>
          <a:p>
            <a:r>
              <a:rPr lang="ru-RU" dirty="0" smtClean="0">
                <a:effectLst>
                  <a:glow rad="63500">
                    <a:schemeClr val="accent4">
                      <a:satMod val="175000"/>
                      <a:alpha val="40000"/>
                    </a:schemeClr>
                  </a:glow>
                </a:effectLst>
              </a:rPr>
              <a:t/>
            </a:r>
            <a:br>
              <a:rPr lang="ru-RU" dirty="0" smtClean="0">
                <a:effectLst>
                  <a:glow rad="63500">
                    <a:schemeClr val="accent4">
                      <a:satMod val="175000"/>
                      <a:alpha val="40000"/>
                    </a:schemeClr>
                  </a:glow>
                </a:effectLst>
              </a:rPr>
            </a:br>
            <a:r>
              <a:rPr lang="ru-RU" dirty="0">
                <a:effectLst>
                  <a:glow rad="63500">
                    <a:schemeClr val="accent4">
                      <a:satMod val="175000"/>
                      <a:alpha val="40000"/>
                    </a:schemeClr>
                  </a:glow>
                </a:effectLst>
              </a:rPr>
              <a:t/>
            </a:r>
            <a:br>
              <a:rPr lang="ru-RU" dirty="0">
                <a:effectLst>
                  <a:glow rad="63500">
                    <a:schemeClr val="accent4">
                      <a:satMod val="175000"/>
                      <a:alpha val="40000"/>
                    </a:schemeClr>
                  </a:glow>
                </a:effectLst>
              </a:rPr>
            </a:br>
            <a:r>
              <a:rPr lang="ru-RU" dirty="0" smtClean="0">
                <a:effectLst>
                  <a:glow rad="63500">
                    <a:schemeClr val="accent4">
                      <a:satMod val="175000"/>
                      <a:alpha val="40000"/>
                    </a:schemeClr>
                  </a:glow>
                </a:effectLst>
              </a:rPr>
              <a:t/>
            </a:r>
            <a:br>
              <a:rPr lang="ru-RU" dirty="0" smtClean="0">
                <a:effectLst>
                  <a:glow rad="63500">
                    <a:schemeClr val="accent4">
                      <a:satMod val="175000"/>
                      <a:alpha val="40000"/>
                    </a:schemeClr>
                  </a:glow>
                </a:effectLst>
              </a:rPr>
            </a:br>
            <a:r>
              <a:rPr lang="ru-RU" dirty="0" smtClean="0">
                <a:effectLst>
                  <a:glow rad="63500">
                    <a:schemeClr val="accent4">
                      <a:satMod val="175000"/>
                      <a:alpha val="40000"/>
                    </a:schemeClr>
                  </a:glow>
                </a:effectLst>
              </a:rPr>
              <a:t>План действий по развитию мелкой моторики пальцев  рук детей раннего возраста</a:t>
            </a:r>
            <a:endParaRPr lang="ru-RU" dirty="0">
              <a:effectLst>
                <a:glow rad="63500">
                  <a:schemeClr val="accent4">
                    <a:satMod val="175000"/>
                    <a:alpha val="40000"/>
                  </a:schemeClr>
                </a:glow>
              </a:effectLst>
            </a:endParaRPr>
          </a:p>
        </p:txBody>
      </p:sp>
      <p:sp>
        <p:nvSpPr>
          <p:cNvPr id="3" name="Подзаголовок 2"/>
          <p:cNvSpPr>
            <a:spLocks noGrp="1"/>
          </p:cNvSpPr>
          <p:nvPr>
            <p:ph type="subTitle" idx="1"/>
          </p:nvPr>
        </p:nvSpPr>
        <p:spPr/>
        <p:txBody>
          <a:bodyPr>
            <a:noAutofit/>
          </a:bodyPr>
          <a:lstStyle/>
          <a:p>
            <a:pPr>
              <a:spcBef>
                <a:spcPct val="0"/>
              </a:spcBef>
            </a:pPr>
            <a:r>
              <a:rPr lang="ru-RU" sz="2800" dirty="0" err="1">
                <a:effectLst>
                  <a:glow rad="63500">
                    <a:schemeClr val="accent4">
                      <a:satMod val="175000"/>
                      <a:alpha val="40000"/>
                    </a:schemeClr>
                  </a:glow>
                </a:effectLst>
                <a:latin typeface="+mj-lt"/>
                <a:ea typeface="+mj-ea"/>
                <a:cs typeface="+mj-cs"/>
              </a:rPr>
              <a:t>Бухтоярова</a:t>
            </a:r>
            <a:r>
              <a:rPr lang="ru-RU" sz="2800" dirty="0">
                <a:effectLst>
                  <a:glow rad="63500">
                    <a:schemeClr val="accent4">
                      <a:satMod val="175000"/>
                      <a:alpha val="40000"/>
                    </a:schemeClr>
                  </a:glow>
                </a:effectLst>
                <a:latin typeface="+mj-lt"/>
                <a:ea typeface="+mj-ea"/>
                <a:cs typeface="+mj-cs"/>
              </a:rPr>
              <a:t> Марина Васильевна </a:t>
            </a:r>
          </a:p>
          <a:p>
            <a:pPr>
              <a:spcBef>
                <a:spcPct val="0"/>
              </a:spcBef>
            </a:pPr>
            <a:r>
              <a:rPr lang="ru-RU" sz="2800" dirty="0">
                <a:effectLst>
                  <a:glow rad="63500">
                    <a:schemeClr val="accent4">
                      <a:satMod val="175000"/>
                      <a:alpha val="40000"/>
                    </a:schemeClr>
                  </a:glow>
                </a:effectLst>
                <a:latin typeface="+mj-lt"/>
                <a:ea typeface="+mj-ea"/>
                <a:cs typeface="+mj-cs"/>
              </a:rPr>
              <a:t>МДОУ № 16 «Радость»</a:t>
            </a:r>
          </a:p>
          <a:p>
            <a:pPr>
              <a:spcBef>
                <a:spcPct val="0"/>
              </a:spcBef>
            </a:pPr>
            <a:r>
              <a:rPr lang="ru-RU" sz="2800" dirty="0">
                <a:effectLst>
                  <a:glow rad="63500">
                    <a:schemeClr val="accent4">
                      <a:satMod val="175000"/>
                      <a:alpha val="40000"/>
                    </a:schemeClr>
                  </a:glow>
                </a:effectLst>
                <a:latin typeface="+mj-lt"/>
                <a:ea typeface="+mj-ea"/>
                <a:cs typeface="+mj-cs"/>
              </a:rPr>
              <a:t>воспитатель</a:t>
            </a:r>
          </a:p>
        </p:txBody>
      </p:sp>
    </p:spTree>
    <p:extLst>
      <p:ext uri="{BB962C8B-B14F-4D97-AF65-F5344CB8AC3E}">
        <p14:creationId xmlns:p14="http://schemas.microsoft.com/office/powerpoint/2010/main" val="425050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4360" y="116632"/>
            <a:ext cx="8291264" cy="2573640"/>
          </a:xfrm>
        </p:spPr>
        <p:txBody>
          <a:bodyPr/>
          <a:lstStyle/>
          <a:p>
            <a:pPr>
              <a:buNone/>
            </a:pPr>
            <a:r>
              <a:rPr lang="ru-RU" dirty="0" smtClean="0"/>
              <a:t>    </a:t>
            </a:r>
            <a:r>
              <a:rPr lang="ru-RU" dirty="0" smtClean="0">
                <a:solidFill>
                  <a:srgbClr val="7030A0"/>
                </a:solidFill>
                <a:latin typeface="Arial" pitchFamily="34" charset="0"/>
                <a:cs typeface="Arial" pitchFamily="34" charset="0"/>
              </a:rPr>
              <a:t>Дети всегда с интересом рисуют с помощью трафарета. Так у них тренируется навык целенаправленного движения руки. Попасть карандашом в рамку трафарета для них пока так же сложно, как поднести ложку ко рту. </a:t>
            </a:r>
            <a:endParaRPr lang="ru-RU" dirty="0">
              <a:solidFill>
                <a:srgbClr val="7030A0"/>
              </a:solidFill>
              <a:latin typeface="Arial" pitchFamily="34" charset="0"/>
              <a:cs typeface="Arial" pitchFamily="34" charset="0"/>
            </a:endParaRPr>
          </a:p>
        </p:txBody>
      </p:sp>
      <p:pic>
        <p:nvPicPr>
          <p:cNvPr id="6" name="Рисунок 5" descr="43215572.195064557.jpeg"/>
          <p:cNvPicPr>
            <a:picLocks noChangeAspect="1"/>
          </p:cNvPicPr>
          <p:nvPr/>
        </p:nvPicPr>
        <p:blipFill>
          <a:blip r:embed="rId2" cstate="print"/>
          <a:srcRect b="15294"/>
          <a:stretch>
            <a:fillRect/>
          </a:stretch>
        </p:blipFill>
        <p:spPr>
          <a:xfrm>
            <a:off x="4716016" y="3068960"/>
            <a:ext cx="3771848" cy="31683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large.jpg"/>
          <p:cNvPicPr>
            <a:picLocks noChangeAspect="1"/>
          </p:cNvPicPr>
          <p:nvPr/>
        </p:nvPicPr>
        <p:blipFill>
          <a:blip r:embed="rId3" cstate="print"/>
          <a:srcRect l="15440" r="5721"/>
          <a:stretch>
            <a:fillRect/>
          </a:stretch>
        </p:blipFill>
        <p:spPr>
          <a:xfrm>
            <a:off x="755576" y="3068960"/>
            <a:ext cx="3744416" cy="31617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7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roba-na-lidokain.jpg"/>
          <p:cNvPicPr>
            <a:picLocks noChangeAspect="1"/>
          </p:cNvPicPr>
          <p:nvPr/>
        </p:nvPicPr>
        <p:blipFill>
          <a:blip r:embed="rId2" cstate="print"/>
          <a:stretch>
            <a:fillRect/>
          </a:stretch>
        </p:blipFill>
        <p:spPr>
          <a:xfrm>
            <a:off x="827584" y="3573016"/>
            <a:ext cx="2977808" cy="28586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Содержимое 2"/>
          <p:cNvSpPr>
            <a:spLocks noGrp="1"/>
          </p:cNvSpPr>
          <p:nvPr>
            <p:ph idx="1"/>
          </p:nvPr>
        </p:nvSpPr>
        <p:spPr>
          <a:xfrm>
            <a:off x="3635896" y="980728"/>
            <a:ext cx="5328592" cy="5544616"/>
          </a:xfrm>
        </p:spPr>
        <p:txBody>
          <a:bodyPr>
            <a:normAutofit/>
          </a:bodyPr>
          <a:lstStyle/>
          <a:p>
            <a:pPr>
              <a:buNone/>
            </a:pPr>
            <a:r>
              <a:rPr lang="ru-RU" dirty="0" smtClean="0">
                <a:solidFill>
                  <a:srgbClr val="7030A0"/>
                </a:solidFill>
                <a:latin typeface="Arial" pitchFamily="34" charset="0"/>
                <a:cs typeface="Arial" pitchFamily="34" charset="0"/>
              </a:rPr>
              <a:t>   Для того чтобы научить ребенка держать ложку правильно, ему нужно научится захватывать предмет руками. На первом этапе пусть это будут легкие мячи, кубы, объемные мягкие игрушки, разбросанные по комнате. Не сомневайтесь, что скоро, садясь за стол, малыш продемонстрирует вам свое новое достижение – удерживать кружку двумя руками и пить из него. </a:t>
            </a:r>
            <a:endParaRPr lang="ru-RU" dirty="0">
              <a:solidFill>
                <a:srgbClr val="7030A0"/>
              </a:solidFill>
              <a:latin typeface="Arial" pitchFamily="34" charset="0"/>
              <a:cs typeface="Arial" pitchFamily="34" charset="0"/>
            </a:endParaRPr>
          </a:p>
        </p:txBody>
      </p:sp>
      <p:pic>
        <p:nvPicPr>
          <p:cNvPr id="4" name="Рисунок 3" descr="imgpreview.jpg"/>
          <p:cNvPicPr>
            <a:picLocks noChangeAspect="1"/>
          </p:cNvPicPr>
          <p:nvPr/>
        </p:nvPicPr>
        <p:blipFill>
          <a:blip r:embed="rId3" cstate="print"/>
          <a:srcRect l="33011"/>
          <a:stretch>
            <a:fillRect/>
          </a:stretch>
        </p:blipFill>
        <p:spPr>
          <a:xfrm rot="21004436">
            <a:off x="755576" y="764704"/>
            <a:ext cx="2868700" cy="24058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265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392" y="188640"/>
            <a:ext cx="7859216" cy="1781552"/>
          </a:xfrm>
        </p:spPr>
        <p:txBody>
          <a:bodyPr/>
          <a:lstStyle/>
          <a:p>
            <a:pPr>
              <a:buNone/>
            </a:pPr>
            <a:r>
              <a:rPr lang="ru-RU" dirty="0" smtClean="0">
                <a:solidFill>
                  <a:srgbClr val="7030A0"/>
                </a:solidFill>
                <a:latin typeface="Arial" pitchFamily="34" charset="0"/>
                <a:cs typeface="Arial" pitchFamily="34" charset="0"/>
              </a:rPr>
              <a:t>    Навык согласованных движений руками можно отрабатывать в игре с пирамидками. Уменьшая размер предметов, мы учим ребенка всё больше точным движениям. </a:t>
            </a:r>
            <a:endParaRPr lang="ru-RU" dirty="0">
              <a:solidFill>
                <a:srgbClr val="7030A0"/>
              </a:solidFill>
              <a:latin typeface="Arial" pitchFamily="34" charset="0"/>
              <a:cs typeface="Arial" pitchFamily="34" charset="0"/>
            </a:endParaRPr>
          </a:p>
        </p:txBody>
      </p:sp>
      <p:pic>
        <p:nvPicPr>
          <p:cNvPr id="4" name="Рисунок 3" descr="678a0b8d6e27df134db06474c26ec5d7.jpg"/>
          <p:cNvPicPr>
            <a:picLocks noChangeAspect="1"/>
          </p:cNvPicPr>
          <p:nvPr/>
        </p:nvPicPr>
        <p:blipFill>
          <a:blip r:embed="rId2" cstate="print"/>
          <a:stretch>
            <a:fillRect/>
          </a:stretch>
        </p:blipFill>
        <p:spPr>
          <a:xfrm>
            <a:off x="4572000" y="3356992"/>
            <a:ext cx="3865093" cy="28888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82741156.jpg"/>
          <p:cNvPicPr>
            <a:picLocks noChangeAspect="1"/>
          </p:cNvPicPr>
          <p:nvPr/>
        </p:nvPicPr>
        <p:blipFill>
          <a:blip r:embed="rId3" cstate="print"/>
          <a:stretch>
            <a:fillRect/>
          </a:stretch>
        </p:blipFill>
        <p:spPr>
          <a:xfrm>
            <a:off x="1115616" y="3284984"/>
            <a:ext cx="2736304" cy="30070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312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98376" y="260648"/>
            <a:ext cx="8147248" cy="1709544"/>
          </a:xfrm>
        </p:spPr>
        <p:txBody>
          <a:bodyPr/>
          <a:lstStyle/>
          <a:p>
            <a:pPr>
              <a:buNone/>
            </a:pPr>
            <a:r>
              <a:rPr lang="ru-RU" dirty="0" smtClean="0">
                <a:solidFill>
                  <a:srgbClr val="7030A0"/>
                </a:solidFill>
                <a:latin typeface="Arial" pitchFamily="34" charset="0"/>
                <a:cs typeface="Arial" pitchFamily="34" charset="0"/>
              </a:rPr>
              <a:t>    Для закрепления основных движений используйте игру «Почтовый ящик» - вкладывайте вместе с крохой в игрушки с прорезями соответствующие прорезям формы. </a:t>
            </a:r>
            <a:endParaRPr lang="ru-RU" dirty="0">
              <a:solidFill>
                <a:srgbClr val="7030A0"/>
              </a:solidFill>
              <a:latin typeface="Arial" pitchFamily="34" charset="0"/>
              <a:cs typeface="Arial" pitchFamily="34" charset="0"/>
            </a:endParaRPr>
          </a:p>
        </p:txBody>
      </p:sp>
      <p:pic>
        <p:nvPicPr>
          <p:cNvPr id="4" name="Рисунок 3" descr="439017.jpg"/>
          <p:cNvPicPr>
            <a:picLocks noChangeAspect="1"/>
          </p:cNvPicPr>
          <p:nvPr/>
        </p:nvPicPr>
        <p:blipFill>
          <a:blip r:embed="rId2" cstate="print"/>
          <a:srcRect r="8233"/>
          <a:stretch>
            <a:fillRect/>
          </a:stretch>
        </p:blipFill>
        <p:spPr>
          <a:xfrm>
            <a:off x="4860032" y="2924944"/>
            <a:ext cx="3672408" cy="29947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Melissa+Doug_Sortirovocnii_kub__MD575__127566_200121.jpg"/>
          <p:cNvPicPr>
            <a:picLocks noChangeAspect="1"/>
          </p:cNvPicPr>
          <p:nvPr/>
        </p:nvPicPr>
        <p:blipFill>
          <a:blip r:embed="rId3" cstate="print"/>
          <a:srcRect b="9681"/>
          <a:stretch>
            <a:fillRect/>
          </a:stretch>
        </p:blipFill>
        <p:spPr>
          <a:xfrm>
            <a:off x="827583" y="2924944"/>
            <a:ext cx="3556839" cy="3024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4851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836712"/>
            <a:ext cx="8229600" cy="2501632"/>
          </a:xfrm>
        </p:spPr>
        <p:txBody>
          <a:bodyPr/>
          <a:lstStyle/>
          <a:p>
            <a:pPr>
              <a:buNone/>
            </a:pPr>
            <a:r>
              <a:rPr lang="ru-RU" dirty="0" smtClean="0"/>
              <a:t>   </a:t>
            </a:r>
            <a:r>
              <a:rPr lang="ru-RU" dirty="0" smtClean="0">
                <a:solidFill>
                  <a:srgbClr val="7030A0"/>
                </a:solidFill>
                <a:latin typeface="Arial" pitchFamily="34" charset="0"/>
                <a:cs typeface="Arial" pitchFamily="34" charset="0"/>
              </a:rPr>
              <a:t>Не нужно требовать всего и сразу, лучше делать маленькие и постепенные шаги. Сначала убедитесь, что малыш хорошо осознает то, чему его пытаются научить, и понимает для чего это нужно. Тогда у ребенка будет побудительный стимул. </a:t>
            </a:r>
            <a:endParaRPr lang="ru-RU" dirty="0">
              <a:solidFill>
                <a:srgbClr val="7030A0"/>
              </a:solidFill>
              <a:latin typeface="Arial" pitchFamily="34" charset="0"/>
              <a:cs typeface="Arial" pitchFamily="34" charset="0"/>
            </a:endParaRPr>
          </a:p>
        </p:txBody>
      </p:sp>
      <p:pic>
        <p:nvPicPr>
          <p:cNvPr id="4" name="Рисунок 3" descr="1370674024_igra-delo-sereznoe.jpg"/>
          <p:cNvPicPr>
            <a:picLocks noChangeAspect="1"/>
          </p:cNvPicPr>
          <p:nvPr/>
        </p:nvPicPr>
        <p:blipFill>
          <a:blip r:embed="rId2" cstate="print"/>
          <a:stretch>
            <a:fillRect/>
          </a:stretch>
        </p:blipFill>
        <p:spPr>
          <a:xfrm>
            <a:off x="1763688" y="3645024"/>
            <a:ext cx="5400600" cy="2808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4854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AppData\Local\Microsoft\Windows\Temporary Internet Files\Content.IE5\IOG0E5GE\MP900405394[1].jpg"/>
          <p:cNvPicPr>
            <a:picLocks noChangeAspect="1" noChangeArrowheads="1"/>
          </p:cNvPicPr>
          <p:nvPr/>
        </p:nvPicPr>
        <p:blipFill>
          <a:blip r:embed="rId2" cstate="print"/>
          <a:srcRect r="17225"/>
          <a:stretch>
            <a:fillRect/>
          </a:stretch>
        </p:blipFill>
        <p:spPr bwMode="auto">
          <a:xfrm rot="407554">
            <a:off x="4995354" y="3218230"/>
            <a:ext cx="3960440" cy="3417554"/>
          </a:xfrm>
          <a:prstGeom prst="rect">
            <a:avLst/>
          </a:prstGeom>
          <a:noFill/>
        </p:spPr>
      </p:pic>
      <p:sp>
        <p:nvSpPr>
          <p:cNvPr id="3" name="Содержимое 2"/>
          <p:cNvSpPr>
            <a:spLocks noGrp="1"/>
          </p:cNvSpPr>
          <p:nvPr>
            <p:ph idx="1"/>
          </p:nvPr>
        </p:nvSpPr>
        <p:spPr>
          <a:xfrm>
            <a:off x="323528" y="260648"/>
            <a:ext cx="8229600" cy="2160240"/>
          </a:xfrm>
        </p:spPr>
        <p:txBody>
          <a:bodyPr/>
          <a:lstStyle/>
          <a:p>
            <a:pPr>
              <a:buNone/>
            </a:pPr>
            <a:r>
              <a:rPr lang="ru-RU" dirty="0" smtClean="0">
                <a:solidFill>
                  <a:srgbClr val="7030A0"/>
                </a:solidFill>
                <a:latin typeface="Arial" pitchFamily="34" charset="0"/>
                <a:cs typeface="Arial" pitchFamily="34" charset="0"/>
              </a:rPr>
              <a:t>    Давая задание крохе, помните, что оно должно быть значимым, занимательным. Внимательно следите за своим голосом и движениями – это мощный инструмент и побудительный стимул для ребенка. </a:t>
            </a:r>
          </a:p>
          <a:p>
            <a:pPr>
              <a:buNone/>
            </a:pPr>
            <a:endParaRPr lang="ru-RU" dirty="0" smtClean="0"/>
          </a:p>
          <a:p>
            <a:pPr>
              <a:buNone/>
            </a:pPr>
            <a:endParaRPr lang="ru-RU" dirty="0"/>
          </a:p>
        </p:txBody>
      </p:sp>
      <p:sp>
        <p:nvSpPr>
          <p:cNvPr id="4" name="Содержимое 2"/>
          <p:cNvSpPr txBox="1">
            <a:spLocks/>
          </p:cNvSpPr>
          <p:nvPr/>
        </p:nvSpPr>
        <p:spPr>
          <a:xfrm>
            <a:off x="179512" y="3429000"/>
            <a:ext cx="5904656" cy="28083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ru-RU" sz="2400" dirty="0">
                <a:solidFill>
                  <a:srgbClr val="7030A0"/>
                </a:solidFill>
                <a:latin typeface="Arial" pitchFamily="34" charset="0"/>
                <a:cs typeface="Arial" pitchFamily="34" charset="0"/>
              </a:rPr>
              <a:t>   Взрослый должен участвовать в игре! Очередность в игре важный навык социального взаимодействия, к тому же она усиливает интерес к выбранной деятельности.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6651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8618821"/>
              </p:ext>
            </p:extLst>
          </p:nvPr>
        </p:nvGraphicFramePr>
        <p:xfrm>
          <a:off x="611558" y="2060848"/>
          <a:ext cx="8136905" cy="4392488"/>
        </p:xfrm>
        <a:graphic>
          <a:graphicData uri="http://schemas.openxmlformats.org/drawingml/2006/table">
            <a:tbl>
              <a:tblPr firstRow="1" bandRow="1">
                <a:tableStyleId>{5C22544A-7EE6-4342-B048-85BDC9FD1C3A}</a:tableStyleId>
              </a:tblPr>
              <a:tblGrid>
                <a:gridCol w="1627381"/>
                <a:gridCol w="1627381"/>
                <a:gridCol w="1627381"/>
                <a:gridCol w="1627381"/>
                <a:gridCol w="1627381"/>
              </a:tblGrid>
              <a:tr h="1236905">
                <a:tc>
                  <a:txBody>
                    <a:bodyPr/>
                    <a:lstStyle/>
                    <a:p>
                      <a:pPr algn="ctr"/>
                      <a:r>
                        <a:rPr lang="ru-RU" sz="2000" kern="1200" dirty="0" smtClean="0">
                          <a:solidFill>
                            <a:srgbClr val="FFFFFF"/>
                          </a:solidFill>
                          <a:effectLst>
                            <a:glow rad="63500">
                              <a:schemeClr val="accent4">
                                <a:satMod val="175000"/>
                                <a:alpha val="40000"/>
                              </a:schemeClr>
                            </a:glow>
                          </a:effectLst>
                          <a:latin typeface="+mj-lt"/>
                          <a:ea typeface="+mj-ea"/>
                          <a:cs typeface="+mj-cs"/>
                        </a:rPr>
                        <a:t>май</a:t>
                      </a:r>
                      <a:endParaRPr lang="ru-RU" sz="2000" kern="1200" dirty="0">
                        <a:solidFill>
                          <a:srgbClr val="FFFFFF"/>
                        </a:solidFill>
                        <a:effectLst>
                          <a:glow rad="63500">
                            <a:schemeClr val="accent4">
                              <a:satMod val="175000"/>
                              <a:alpha val="40000"/>
                            </a:schemeClr>
                          </a:glow>
                        </a:effectLst>
                        <a:latin typeface="+mj-lt"/>
                        <a:ea typeface="+mj-ea"/>
                        <a:cs typeface="+mj-cs"/>
                      </a:endParaRPr>
                    </a:p>
                  </a:txBody>
                  <a:tcPr anchor="ctr"/>
                </a:tc>
                <a:tc>
                  <a:txBody>
                    <a:bodyPr/>
                    <a:lstStyle/>
                    <a:p>
                      <a:endParaRPr lang="ru-RU" sz="2000" kern="1200" dirty="0" smtClean="0">
                        <a:solidFill>
                          <a:srgbClr val="FFFFFF"/>
                        </a:solidFill>
                        <a:effectLst>
                          <a:glow rad="63500">
                            <a:schemeClr val="accent4">
                              <a:satMod val="175000"/>
                              <a:alpha val="40000"/>
                            </a:schemeClr>
                          </a:glow>
                        </a:effectLst>
                        <a:latin typeface="+mj-lt"/>
                        <a:ea typeface="+mj-ea"/>
                        <a:cs typeface="+mj-cs"/>
                      </a:endParaRPr>
                    </a:p>
                    <a:p>
                      <a:pPr algn="ctr"/>
                      <a:r>
                        <a:rPr lang="ru-RU" sz="2000" kern="1200" dirty="0" smtClean="0">
                          <a:solidFill>
                            <a:srgbClr val="FFFFFF"/>
                          </a:solidFill>
                          <a:effectLst>
                            <a:glow rad="63500">
                              <a:schemeClr val="accent4">
                                <a:satMod val="175000"/>
                                <a:alpha val="40000"/>
                              </a:schemeClr>
                            </a:glow>
                          </a:effectLst>
                          <a:latin typeface="+mj-lt"/>
                          <a:ea typeface="+mj-ea"/>
                          <a:cs typeface="+mj-cs"/>
                        </a:rPr>
                        <a:t>июнь</a:t>
                      </a:r>
                    </a:p>
                  </a:txBody>
                  <a:tcPr anchor="ctr"/>
                </a:tc>
                <a:tc>
                  <a:txBody>
                    <a:bodyPr/>
                    <a:lstStyle/>
                    <a:p>
                      <a:pPr algn="ctr"/>
                      <a:r>
                        <a:rPr lang="ru-RU" sz="2000" kern="1200" dirty="0" smtClean="0">
                          <a:solidFill>
                            <a:srgbClr val="FFFFFF"/>
                          </a:solidFill>
                          <a:effectLst>
                            <a:glow rad="63500">
                              <a:schemeClr val="accent4">
                                <a:satMod val="175000"/>
                                <a:alpha val="40000"/>
                              </a:schemeClr>
                            </a:glow>
                          </a:effectLst>
                          <a:latin typeface="+mj-lt"/>
                          <a:ea typeface="+mj-ea"/>
                          <a:cs typeface="+mj-cs"/>
                        </a:rPr>
                        <a:t>август</a:t>
                      </a:r>
                      <a:endParaRPr lang="ru-RU" sz="2000" kern="1200" dirty="0">
                        <a:solidFill>
                          <a:srgbClr val="FFFFFF"/>
                        </a:solidFill>
                        <a:effectLst>
                          <a:glow rad="63500">
                            <a:schemeClr val="accent4">
                              <a:satMod val="175000"/>
                              <a:alpha val="40000"/>
                            </a:schemeClr>
                          </a:glow>
                        </a:effectLst>
                        <a:latin typeface="+mj-lt"/>
                        <a:ea typeface="+mj-ea"/>
                        <a:cs typeface="+mj-cs"/>
                      </a:endParaRPr>
                    </a:p>
                  </a:txBody>
                  <a:tcPr anchor="ctr"/>
                </a:tc>
                <a:tc>
                  <a:txBody>
                    <a:bodyPr/>
                    <a:lstStyle/>
                    <a:p>
                      <a:endParaRPr lang="ru-RU" sz="2000" kern="1200" dirty="0" smtClean="0">
                        <a:solidFill>
                          <a:srgbClr val="FFFFFF"/>
                        </a:solidFill>
                        <a:effectLst>
                          <a:glow rad="63500">
                            <a:schemeClr val="accent4">
                              <a:satMod val="175000"/>
                              <a:alpha val="40000"/>
                            </a:schemeClr>
                          </a:glow>
                        </a:effectLst>
                        <a:latin typeface="+mj-lt"/>
                        <a:ea typeface="+mj-ea"/>
                        <a:cs typeface="+mj-cs"/>
                      </a:endParaRPr>
                    </a:p>
                    <a:p>
                      <a:pPr algn="ctr"/>
                      <a:r>
                        <a:rPr lang="ru-RU" sz="2000" kern="1200" dirty="0" smtClean="0">
                          <a:solidFill>
                            <a:srgbClr val="FFFFFF"/>
                          </a:solidFill>
                          <a:effectLst>
                            <a:glow rad="63500">
                              <a:schemeClr val="accent4">
                                <a:satMod val="175000"/>
                                <a:alpha val="40000"/>
                              </a:schemeClr>
                            </a:glow>
                          </a:effectLst>
                          <a:latin typeface="+mj-lt"/>
                          <a:ea typeface="+mj-ea"/>
                          <a:cs typeface="+mj-cs"/>
                        </a:rPr>
                        <a:t>декабрь</a:t>
                      </a:r>
                      <a:endParaRPr lang="ru-RU" sz="2000" kern="1200" dirty="0">
                        <a:solidFill>
                          <a:srgbClr val="FFFFFF"/>
                        </a:solidFill>
                        <a:effectLst>
                          <a:glow rad="63500">
                            <a:schemeClr val="accent4">
                              <a:satMod val="175000"/>
                              <a:alpha val="40000"/>
                            </a:schemeClr>
                          </a:glow>
                        </a:effectLst>
                        <a:latin typeface="+mj-lt"/>
                        <a:ea typeface="+mj-ea"/>
                        <a:cs typeface="+mj-cs"/>
                      </a:endParaRPr>
                    </a:p>
                  </a:txBody>
                  <a:tcPr anchor="ctr"/>
                </a:tc>
                <a:tc>
                  <a:txBody>
                    <a:bodyPr/>
                    <a:lstStyle/>
                    <a:p>
                      <a:r>
                        <a:rPr lang="ru-RU" sz="2000" kern="1200" dirty="0" smtClean="0">
                          <a:solidFill>
                            <a:srgbClr val="FFFFFF"/>
                          </a:solidFill>
                          <a:effectLst>
                            <a:glow rad="63500">
                              <a:schemeClr val="accent4">
                                <a:satMod val="175000"/>
                                <a:alpha val="40000"/>
                              </a:schemeClr>
                            </a:glow>
                          </a:effectLst>
                          <a:latin typeface="+mj-lt"/>
                          <a:ea typeface="+mj-ea"/>
                          <a:cs typeface="+mj-cs"/>
                        </a:rPr>
                        <a:t>апрель</a:t>
                      </a:r>
                      <a:endParaRPr lang="ru-RU" sz="2000" kern="1200" dirty="0">
                        <a:solidFill>
                          <a:srgbClr val="FFFFFF"/>
                        </a:solidFill>
                        <a:effectLst>
                          <a:glow rad="63500">
                            <a:schemeClr val="accent4">
                              <a:satMod val="175000"/>
                              <a:alpha val="40000"/>
                            </a:schemeClr>
                          </a:glow>
                        </a:effectLst>
                        <a:latin typeface="+mj-lt"/>
                        <a:ea typeface="+mj-ea"/>
                        <a:cs typeface="+mj-cs"/>
                      </a:endParaRPr>
                    </a:p>
                  </a:txBody>
                  <a:tcPr anchor="ctr"/>
                </a:tc>
              </a:tr>
              <a:tr h="3155583">
                <a:tc>
                  <a:txBody>
                    <a:bodyPr/>
                    <a:lstStyle/>
                    <a:p>
                      <a:r>
                        <a:rPr lang="ru-RU" sz="1600" kern="1200" dirty="0" smtClean="0">
                          <a:solidFill>
                            <a:srgbClr val="7030A0"/>
                          </a:solidFill>
                          <a:latin typeface="Arial" pitchFamily="34" charset="0"/>
                          <a:ea typeface="+mn-ea"/>
                          <a:cs typeface="Arial" pitchFamily="34" charset="0"/>
                        </a:rPr>
                        <a:t>Родительское собрание с показом информационного листка. </a:t>
                      </a:r>
                    </a:p>
                    <a:p>
                      <a:r>
                        <a:rPr lang="ru-RU" sz="1600" kern="1200" dirty="0" err="1" smtClean="0">
                          <a:solidFill>
                            <a:srgbClr val="7030A0"/>
                          </a:solidFill>
                          <a:latin typeface="Arial" pitchFamily="34" charset="0"/>
                          <a:ea typeface="+mn-ea"/>
                          <a:cs typeface="Arial" pitchFamily="34" charset="0"/>
                        </a:rPr>
                        <a:t>Запланиро</a:t>
                      </a:r>
                      <a:r>
                        <a:rPr lang="ru-RU" sz="1600" kern="1200" dirty="0" smtClean="0">
                          <a:solidFill>
                            <a:srgbClr val="7030A0"/>
                          </a:solidFill>
                          <a:latin typeface="Arial" pitchFamily="34" charset="0"/>
                          <a:ea typeface="+mn-ea"/>
                          <a:cs typeface="Arial" pitchFamily="34" charset="0"/>
                        </a:rPr>
                        <a:t>-</a:t>
                      </a:r>
                    </a:p>
                    <a:p>
                      <a:r>
                        <a:rPr lang="ru-RU" sz="1600" kern="1200" dirty="0" err="1" smtClean="0">
                          <a:solidFill>
                            <a:srgbClr val="7030A0"/>
                          </a:solidFill>
                          <a:latin typeface="Arial" pitchFamily="34" charset="0"/>
                          <a:ea typeface="+mn-ea"/>
                          <a:cs typeface="Arial" pitchFamily="34" charset="0"/>
                        </a:rPr>
                        <a:t>вать</a:t>
                      </a:r>
                      <a:r>
                        <a:rPr lang="ru-RU" sz="1600" kern="1200" dirty="0" smtClean="0">
                          <a:solidFill>
                            <a:srgbClr val="7030A0"/>
                          </a:solidFill>
                          <a:latin typeface="Arial" pitchFamily="34" charset="0"/>
                          <a:ea typeface="+mn-ea"/>
                          <a:cs typeface="Arial" pitchFamily="34" charset="0"/>
                        </a:rPr>
                        <a:t> и проводить ежедневно занятия</a:t>
                      </a:r>
                      <a:endParaRPr lang="ru-RU" sz="1600" kern="1200" dirty="0">
                        <a:solidFill>
                          <a:srgbClr val="7030A0"/>
                        </a:solidFill>
                        <a:latin typeface="Arial" pitchFamily="34" charset="0"/>
                        <a:ea typeface="+mn-ea"/>
                        <a:cs typeface="Arial" pitchFamily="34" charset="0"/>
                      </a:endParaRPr>
                    </a:p>
                  </a:txBody>
                  <a:tcPr/>
                </a:tc>
                <a:tc>
                  <a:txBody>
                    <a:bodyPr/>
                    <a:lstStyle/>
                    <a:p>
                      <a:r>
                        <a:rPr lang="ru-RU" sz="1600" kern="1200" dirty="0" smtClean="0">
                          <a:solidFill>
                            <a:srgbClr val="7030A0"/>
                          </a:solidFill>
                          <a:latin typeface="Arial" pitchFamily="34" charset="0"/>
                          <a:ea typeface="+mn-ea"/>
                          <a:cs typeface="Arial" pitchFamily="34" charset="0"/>
                        </a:rPr>
                        <a:t>Изучить и обобщить опыт коллег. </a:t>
                      </a:r>
                      <a:r>
                        <a:rPr lang="ru-RU" sz="1600" kern="1200" dirty="0" err="1" smtClean="0">
                          <a:solidFill>
                            <a:srgbClr val="7030A0"/>
                          </a:solidFill>
                          <a:latin typeface="Arial" pitchFamily="34" charset="0"/>
                          <a:ea typeface="+mn-ea"/>
                          <a:cs typeface="Arial" pitchFamily="34" charset="0"/>
                        </a:rPr>
                        <a:t>Запланиро</a:t>
                      </a:r>
                      <a:r>
                        <a:rPr lang="ru-RU" sz="1600" kern="1200" dirty="0" smtClean="0">
                          <a:solidFill>
                            <a:srgbClr val="7030A0"/>
                          </a:solidFill>
                          <a:latin typeface="Arial" pitchFamily="34" charset="0"/>
                          <a:ea typeface="+mn-ea"/>
                          <a:cs typeface="Arial" pitchFamily="34" charset="0"/>
                        </a:rPr>
                        <a:t>-</a:t>
                      </a:r>
                    </a:p>
                    <a:p>
                      <a:r>
                        <a:rPr lang="ru-RU" sz="1600" kern="1200" dirty="0" err="1" smtClean="0">
                          <a:solidFill>
                            <a:srgbClr val="7030A0"/>
                          </a:solidFill>
                          <a:latin typeface="Arial" pitchFamily="34" charset="0"/>
                          <a:ea typeface="+mn-ea"/>
                          <a:cs typeface="Arial" pitchFamily="34" charset="0"/>
                        </a:rPr>
                        <a:t>вать</a:t>
                      </a:r>
                      <a:r>
                        <a:rPr lang="ru-RU" sz="1600" kern="1200" dirty="0" smtClean="0">
                          <a:solidFill>
                            <a:srgbClr val="7030A0"/>
                          </a:solidFill>
                          <a:latin typeface="Arial" pitchFamily="34" charset="0"/>
                          <a:ea typeface="+mn-ea"/>
                          <a:cs typeface="Arial" pitchFamily="34" charset="0"/>
                        </a:rPr>
                        <a:t> и проводить ежедневно занятия</a:t>
                      </a:r>
                    </a:p>
                    <a:p>
                      <a:endParaRPr lang="ru-RU" sz="1600" kern="1200" dirty="0">
                        <a:solidFill>
                          <a:srgbClr val="7030A0"/>
                        </a:solidFill>
                        <a:latin typeface="Arial" pitchFamily="34" charset="0"/>
                        <a:ea typeface="+mn-ea"/>
                        <a:cs typeface="Arial" pitchFamily="34" charset="0"/>
                      </a:endParaRPr>
                    </a:p>
                  </a:txBody>
                  <a:tcPr/>
                </a:tc>
                <a:tc>
                  <a:txBody>
                    <a:bodyPr/>
                    <a:lstStyle/>
                    <a:p>
                      <a:r>
                        <a:rPr lang="ru-RU" sz="1600" kern="1200" dirty="0" smtClean="0">
                          <a:solidFill>
                            <a:srgbClr val="7030A0"/>
                          </a:solidFill>
                          <a:latin typeface="Arial" pitchFamily="34" charset="0"/>
                          <a:ea typeface="+mn-ea"/>
                          <a:cs typeface="Arial" pitchFamily="34" charset="0"/>
                        </a:rPr>
                        <a:t>Провести опрос и анкетирование родителей.</a:t>
                      </a:r>
                    </a:p>
                    <a:p>
                      <a:r>
                        <a:rPr lang="ru-RU" sz="1600" kern="1200" dirty="0" smtClean="0">
                          <a:solidFill>
                            <a:srgbClr val="7030A0"/>
                          </a:solidFill>
                          <a:latin typeface="Arial" pitchFamily="34" charset="0"/>
                          <a:ea typeface="+mn-ea"/>
                          <a:cs typeface="Arial" pitchFamily="34" charset="0"/>
                        </a:rPr>
                        <a:t>Консультация у логопеда.</a:t>
                      </a:r>
                    </a:p>
                    <a:p>
                      <a:r>
                        <a:rPr lang="ru-RU" sz="1600" kern="1200" dirty="0" smtClean="0">
                          <a:solidFill>
                            <a:srgbClr val="7030A0"/>
                          </a:solidFill>
                          <a:latin typeface="Arial" pitchFamily="34" charset="0"/>
                          <a:ea typeface="+mn-ea"/>
                          <a:cs typeface="Arial" pitchFamily="34" charset="0"/>
                        </a:rPr>
                        <a:t>Составить план занятий на новый учебный год </a:t>
                      </a:r>
                      <a:endParaRPr lang="ru-RU" sz="1600" kern="1200" dirty="0">
                        <a:solidFill>
                          <a:srgbClr val="7030A0"/>
                        </a:solidFill>
                        <a:latin typeface="Arial" pitchFamily="34" charset="0"/>
                        <a:ea typeface="+mn-ea"/>
                        <a:cs typeface="Arial" pitchFamily="34" charset="0"/>
                      </a:endParaRPr>
                    </a:p>
                  </a:txBody>
                  <a:tcPr/>
                </a:tc>
                <a:tc>
                  <a:txBody>
                    <a:bodyPr/>
                    <a:lstStyle/>
                    <a:p>
                      <a:r>
                        <a:rPr lang="ru-RU" sz="1600" kern="1200" dirty="0" smtClean="0">
                          <a:solidFill>
                            <a:srgbClr val="7030A0"/>
                          </a:solidFill>
                          <a:latin typeface="Arial" pitchFamily="34" charset="0"/>
                          <a:ea typeface="+mn-ea"/>
                          <a:cs typeface="Arial" pitchFamily="34" charset="0"/>
                        </a:rPr>
                        <a:t>Подготовка и проведение новогоднего утренника</a:t>
                      </a:r>
                      <a:endParaRPr lang="ru-RU" sz="1600" kern="1200" dirty="0">
                        <a:solidFill>
                          <a:srgbClr val="7030A0"/>
                        </a:solidFill>
                        <a:latin typeface="Arial" pitchFamily="34" charset="0"/>
                        <a:ea typeface="+mn-ea"/>
                        <a:cs typeface="Arial" pitchFamily="34" charset="0"/>
                      </a:endParaRPr>
                    </a:p>
                  </a:txBody>
                  <a:tcPr/>
                </a:tc>
                <a:tc>
                  <a:txBody>
                    <a:bodyPr/>
                    <a:lstStyle/>
                    <a:p>
                      <a:r>
                        <a:rPr lang="ru-RU" sz="1600" kern="1200" dirty="0" smtClean="0">
                          <a:solidFill>
                            <a:srgbClr val="7030A0"/>
                          </a:solidFill>
                          <a:latin typeface="Arial" pitchFamily="34" charset="0"/>
                          <a:ea typeface="+mn-ea"/>
                          <a:cs typeface="Arial" pitchFamily="34" charset="0"/>
                        </a:rPr>
                        <a:t>Подведение итогов, обобщение опыта, подготовка консультации и выступление на </a:t>
                      </a:r>
                      <a:r>
                        <a:rPr lang="ru-RU" sz="1600" kern="1200" dirty="0" smtClean="0">
                          <a:solidFill>
                            <a:srgbClr val="7030A0"/>
                          </a:solidFill>
                          <a:latin typeface="Arial" pitchFamily="34" charset="0"/>
                          <a:ea typeface="+mn-ea"/>
                          <a:cs typeface="Arial" pitchFamily="34" charset="0"/>
                        </a:rPr>
                        <a:t>педагоги-</a:t>
                      </a:r>
                      <a:r>
                        <a:rPr lang="ru-RU" sz="1600" kern="1200" dirty="0" err="1" smtClean="0">
                          <a:solidFill>
                            <a:srgbClr val="7030A0"/>
                          </a:solidFill>
                          <a:latin typeface="Arial" pitchFamily="34" charset="0"/>
                          <a:ea typeface="+mn-ea"/>
                          <a:cs typeface="Arial" pitchFamily="34" charset="0"/>
                        </a:rPr>
                        <a:t>ческом</a:t>
                      </a:r>
                      <a:r>
                        <a:rPr lang="ru-RU" sz="1600" kern="1200" dirty="0" smtClean="0">
                          <a:solidFill>
                            <a:srgbClr val="7030A0"/>
                          </a:solidFill>
                          <a:latin typeface="Arial" pitchFamily="34" charset="0"/>
                          <a:ea typeface="+mn-ea"/>
                          <a:cs typeface="Arial" pitchFamily="34" charset="0"/>
                        </a:rPr>
                        <a:t> </a:t>
                      </a:r>
                      <a:r>
                        <a:rPr lang="ru-RU" sz="1600" kern="1200" dirty="0" smtClean="0">
                          <a:solidFill>
                            <a:srgbClr val="7030A0"/>
                          </a:solidFill>
                          <a:latin typeface="Arial" pitchFamily="34" charset="0"/>
                          <a:ea typeface="+mn-ea"/>
                          <a:cs typeface="Arial" pitchFamily="34" charset="0"/>
                        </a:rPr>
                        <a:t>совете</a:t>
                      </a:r>
                      <a:endParaRPr lang="ru-RU" sz="1600" kern="1200" dirty="0">
                        <a:solidFill>
                          <a:srgbClr val="7030A0"/>
                        </a:solidFill>
                        <a:latin typeface="Arial" pitchFamily="34" charset="0"/>
                        <a:ea typeface="+mn-ea"/>
                        <a:cs typeface="Arial" pitchFamily="34" charset="0"/>
                      </a:endParaRPr>
                    </a:p>
                  </a:txBody>
                  <a:tcPr/>
                </a:tc>
              </a:tr>
            </a:tbl>
          </a:graphicData>
        </a:graphic>
      </p:graphicFrame>
      <p:sp>
        <p:nvSpPr>
          <p:cNvPr id="3" name="Заголовок 2"/>
          <p:cNvSpPr>
            <a:spLocks noGrp="1"/>
          </p:cNvSpPr>
          <p:nvPr>
            <p:ph type="title"/>
          </p:nvPr>
        </p:nvSpPr>
        <p:spPr/>
        <p:txBody>
          <a:bodyPr>
            <a:normAutofit/>
          </a:bodyPr>
          <a:lstStyle/>
          <a:p>
            <a:r>
              <a:rPr lang="ru-RU" sz="4800" dirty="0">
                <a:effectLst>
                  <a:glow rad="63500">
                    <a:schemeClr val="accent4">
                      <a:satMod val="175000"/>
                      <a:alpha val="40000"/>
                    </a:schemeClr>
                  </a:glow>
                </a:effectLst>
              </a:rPr>
              <a:t>План-график</a:t>
            </a:r>
          </a:p>
        </p:txBody>
      </p:sp>
    </p:spTree>
    <p:extLst>
      <p:ext uri="{BB962C8B-B14F-4D97-AF65-F5344CB8AC3E}">
        <p14:creationId xmlns:p14="http://schemas.microsoft.com/office/powerpoint/2010/main" val="2268899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000" dirty="0" smtClean="0">
                <a:solidFill>
                  <a:srgbClr val="7030A0"/>
                </a:solidFill>
                <a:latin typeface="Arial" pitchFamily="34" charset="0"/>
                <a:cs typeface="Arial" pitchFamily="34" charset="0"/>
              </a:rPr>
              <a:t>Помощь и поддержка коллег по </a:t>
            </a:r>
            <a:r>
              <a:rPr lang="ru-RU" sz="2000" dirty="0" smtClean="0">
                <a:solidFill>
                  <a:srgbClr val="7030A0"/>
                </a:solidFill>
                <a:latin typeface="Arial" pitchFamily="34" charset="0"/>
                <a:cs typeface="Arial" pitchFamily="34" charset="0"/>
              </a:rPr>
              <a:t>работе.</a:t>
            </a:r>
            <a:endParaRPr lang="ru-RU" sz="2000" dirty="0" smtClean="0">
              <a:solidFill>
                <a:srgbClr val="7030A0"/>
              </a:solidFill>
              <a:latin typeface="Arial" pitchFamily="34" charset="0"/>
              <a:cs typeface="Arial" pitchFamily="34" charset="0"/>
            </a:endParaRPr>
          </a:p>
          <a:p>
            <a:r>
              <a:rPr lang="ru-RU" sz="2000" dirty="0" smtClean="0">
                <a:solidFill>
                  <a:srgbClr val="7030A0"/>
                </a:solidFill>
                <a:latin typeface="Arial" pitchFamily="34" charset="0"/>
                <a:cs typeface="Arial" pitchFamily="34" charset="0"/>
              </a:rPr>
              <a:t>Интернет.</a:t>
            </a:r>
            <a:endParaRPr lang="ru-RU" sz="2000" dirty="0" smtClean="0">
              <a:solidFill>
                <a:srgbClr val="7030A0"/>
              </a:solidFill>
              <a:latin typeface="Arial" pitchFamily="34" charset="0"/>
              <a:cs typeface="Arial" pitchFamily="34" charset="0"/>
            </a:endParaRPr>
          </a:p>
          <a:p>
            <a:r>
              <a:rPr lang="ru-RU" sz="2000" dirty="0" smtClean="0">
                <a:solidFill>
                  <a:srgbClr val="7030A0"/>
                </a:solidFill>
                <a:latin typeface="Arial" pitchFamily="34" charset="0"/>
                <a:cs typeface="Arial" pitchFamily="34" charset="0"/>
              </a:rPr>
              <a:t>Текстовый редактор, электронные таблицы и средства </a:t>
            </a:r>
            <a:r>
              <a:rPr lang="ru-RU" sz="2000" dirty="0" smtClean="0">
                <a:solidFill>
                  <a:srgbClr val="7030A0"/>
                </a:solidFill>
                <a:latin typeface="Arial" pitchFamily="34" charset="0"/>
                <a:cs typeface="Arial" pitchFamily="34" charset="0"/>
              </a:rPr>
              <a:t>мультимедиа.</a:t>
            </a:r>
            <a:endParaRPr lang="ru-RU" sz="2000" dirty="0" smtClean="0">
              <a:solidFill>
                <a:srgbClr val="7030A0"/>
              </a:solidFill>
              <a:latin typeface="Arial" pitchFamily="34" charset="0"/>
              <a:cs typeface="Arial" pitchFamily="34" charset="0"/>
            </a:endParaRPr>
          </a:p>
          <a:p>
            <a:r>
              <a:rPr lang="ru-RU" sz="2000" dirty="0" err="1" smtClean="0">
                <a:solidFill>
                  <a:srgbClr val="7030A0"/>
                </a:solidFill>
                <a:latin typeface="Arial" pitchFamily="34" charset="0"/>
                <a:cs typeface="Arial" pitchFamily="34" charset="0"/>
              </a:rPr>
              <a:t>Аксарина</a:t>
            </a:r>
            <a:r>
              <a:rPr lang="ru-RU" sz="2000" dirty="0" smtClean="0">
                <a:solidFill>
                  <a:srgbClr val="7030A0"/>
                </a:solidFill>
                <a:latin typeface="Arial" pitchFamily="34" charset="0"/>
                <a:cs typeface="Arial" pitchFamily="34" charset="0"/>
              </a:rPr>
              <a:t> Н.М. Воспитание детей раннего возраста.-М.,1981.</a:t>
            </a:r>
          </a:p>
          <a:p>
            <a:r>
              <a:rPr lang="ru-RU" sz="2000" dirty="0" err="1" smtClean="0">
                <a:solidFill>
                  <a:srgbClr val="7030A0"/>
                </a:solidFill>
                <a:latin typeface="Arial" pitchFamily="34" charset="0"/>
                <a:cs typeface="Arial" pitchFamily="34" charset="0"/>
              </a:rPr>
              <a:t>Новосёлова</a:t>
            </a:r>
            <a:r>
              <a:rPr lang="ru-RU" sz="2000" dirty="0" smtClean="0">
                <a:solidFill>
                  <a:srgbClr val="7030A0"/>
                </a:solidFill>
                <a:latin typeface="Arial" pitchFamily="34" charset="0"/>
                <a:cs typeface="Arial" pitchFamily="34" charset="0"/>
              </a:rPr>
              <a:t> С.Л. Развитие мышления в раннем возрасте</a:t>
            </a:r>
            <a:r>
              <a:rPr lang="ru-RU" sz="2000" smtClean="0">
                <a:solidFill>
                  <a:srgbClr val="7030A0"/>
                </a:solidFill>
                <a:latin typeface="Arial" pitchFamily="34" charset="0"/>
                <a:cs typeface="Arial" pitchFamily="34" charset="0"/>
              </a:rPr>
              <a:t>.-</a:t>
            </a:r>
            <a:r>
              <a:rPr lang="ru-RU" sz="2000" smtClean="0">
                <a:solidFill>
                  <a:srgbClr val="7030A0"/>
                </a:solidFill>
                <a:latin typeface="Arial" pitchFamily="34" charset="0"/>
                <a:cs typeface="Arial" pitchFamily="34" charset="0"/>
              </a:rPr>
              <a:t>М.1978.</a:t>
            </a:r>
            <a:endParaRPr lang="ru-RU" sz="2000" dirty="0" smtClean="0">
              <a:solidFill>
                <a:srgbClr val="7030A0"/>
              </a:solidFill>
              <a:latin typeface="Arial" pitchFamily="34" charset="0"/>
              <a:cs typeface="Arial" pitchFamily="34" charset="0"/>
            </a:endParaRPr>
          </a:p>
          <a:p>
            <a:r>
              <a:rPr lang="ru-RU" sz="2000" dirty="0" err="1" smtClean="0">
                <a:solidFill>
                  <a:srgbClr val="7030A0"/>
                </a:solidFill>
                <a:latin typeface="Arial" pitchFamily="34" charset="0"/>
                <a:cs typeface="Arial" pitchFamily="34" charset="0"/>
              </a:rPr>
              <a:t>КозловаС.А</a:t>
            </a:r>
            <a:r>
              <a:rPr lang="ru-RU" sz="2000" dirty="0" smtClean="0">
                <a:solidFill>
                  <a:srgbClr val="7030A0"/>
                </a:solidFill>
                <a:latin typeface="Arial" pitchFamily="34" charset="0"/>
                <a:cs typeface="Arial" pitchFamily="34" charset="0"/>
              </a:rPr>
              <a:t>., </a:t>
            </a:r>
            <a:r>
              <a:rPr lang="ru-RU" sz="2000" dirty="0" err="1" smtClean="0">
                <a:solidFill>
                  <a:srgbClr val="7030A0"/>
                </a:solidFill>
                <a:latin typeface="Arial" pitchFamily="34" charset="0"/>
                <a:cs typeface="Arial" pitchFamily="34" charset="0"/>
              </a:rPr>
              <a:t>КуликоваТ.А</a:t>
            </a:r>
            <a:r>
              <a:rPr lang="ru-RU" sz="2000" dirty="0" smtClean="0">
                <a:solidFill>
                  <a:srgbClr val="7030A0"/>
                </a:solidFill>
                <a:latin typeface="Arial" pitchFamily="34" charset="0"/>
                <a:cs typeface="Arial" pitchFamily="34" charset="0"/>
              </a:rPr>
              <a:t>.</a:t>
            </a:r>
            <a:r>
              <a:rPr lang="ru-RU" sz="2000" dirty="0">
                <a:solidFill>
                  <a:srgbClr val="7030A0"/>
                </a:solidFill>
                <a:latin typeface="Arial" pitchFamily="34" charset="0"/>
                <a:cs typeface="Arial" pitchFamily="34" charset="0"/>
              </a:rPr>
              <a:t> </a:t>
            </a:r>
            <a:r>
              <a:rPr lang="ru-RU" sz="2000" dirty="0" smtClean="0">
                <a:solidFill>
                  <a:srgbClr val="7030A0"/>
                </a:solidFill>
                <a:latin typeface="Arial" pitchFamily="34" charset="0"/>
                <a:cs typeface="Arial" pitchFamily="34" charset="0"/>
              </a:rPr>
              <a:t>Дошкольная педагогика.М.1998.</a:t>
            </a:r>
            <a:endParaRPr lang="ru-RU" sz="2000" dirty="0">
              <a:solidFill>
                <a:srgbClr val="7030A0"/>
              </a:solidFill>
              <a:latin typeface="Arial" pitchFamily="34" charset="0"/>
              <a:cs typeface="Arial" pitchFamily="34" charset="0"/>
            </a:endParaRPr>
          </a:p>
        </p:txBody>
      </p:sp>
      <p:sp>
        <p:nvSpPr>
          <p:cNvPr id="3" name="Заголовок 2"/>
          <p:cNvSpPr>
            <a:spLocks noGrp="1"/>
          </p:cNvSpPr>
          <p:nvPr>
            <p:ph type="title"/>
          </p:nvPr>
        </p:nvSpPr>
        <p:spPr>
          <a:xfrm>
            <a:off x="457200" y="836712"/>
            <a:ext cx="8229600" cy="754344"/>
          </a:xfrm>
        </p:spPr>
        <p:txBody>
          <a:bodyPr>
            <a:noAutofit/>
          </a:bodyPr>
          <a:lstStyle/>
          <a:p>
            <a:r>
              <a:rPr lang="ru-RU" sz="4800" dirty="0">
                <a:effectLst>
                  <a:glow rad="63500">
                    <a:schemeClr val="accent4">
                      <a:satMod val="175000"/>
                      <a:alpha val="40000"/>
                    </a:schemeClr>
                  </a:glow>
                </a:effectLst>
              </a:rPr>
              <a:t>Ресурсы</a:t>
            </a:r>
            <a:br>
              <a:rPr lang="ru-RU" sz="4800" dirty="0">
                <a:effectLst>
                  <a:glow rad="63500">
                    <a:schemeClr val="accent4">
                      <a:satMod val="175000"/>
                      <a:alpha val="40000"/>
                    </a:schemeClr>
                  </a:glow>
                </a:effectLst>
              </a:rPr>
            </a:br>
            <a:endParaRPr lang="ru-RU" sz="4800" dirty="0">
              <a:effectLst>
                <a:glow rad="63500">
                  <a:schemeClr val="accent4">
                    <a:satMod val="175000"/>
                    <a:alpha val="40000"/>
                  </a:schemeClr>
                </a:glow>
              </a:effectLst>
            </a:endParaRPr>
          </a:p>
        </p:txBody>
      </p:sp>
    </p:spTree>
    <p:extLst>
      <p:ext uri="{BB962C8B-B14F-4D97-AF65-F5344CB8AC3E}">
        <p14:creationId xmlns:p14="http://schemas.microsoft.com/office/powerpoint/2010/main" val="146130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67833" y="2636912"/>
            <a:ext cx="7408333" cy="3816424"/>
          </a:xfrm>
        </p:spPr>
        <p:txBody>
          <a:bodyPr>
            <a:normAutofit/>
          </a:bodyPr>
          <a:lstStyle/>
          <a:p>
            <a:r>
              <a:rPr lang="ru-RU" sz="2000" dirty="0">
                <a:solidFill>
                  <a:srgbClr val="7030A0"/>
                </a:solidFill>
                <a:latin typeface="Arial" pitchFamily="34" charset="0"/>
                <a:cs typeface="Arial" pitchFamily="34" charset="0"/>
              </a:rPr>
              <a:t>Ускорить развитие самосознания ребёнка, его личности в целом</a:t>
            </a:r>
          </a:p>
          <a:p>
            <a:r>
              <a:rPr lang="ru-RU" sz="2000" dirty="0">
                <a:solidFill>
                  <a:srgbClr val="7030A0"/>
                </a:solidFill>
                <a:latin typeface="Arial" pitchFamily="34" charset="0"/>
                <a:cs typeface="Arial" pitchFamily="34" charset="0"/>
              </a:rPr>
              <a:t>Ускорить развитие речи у детей</a:t>
            </a:r>
          </a:p>
          <a:p>
            <a:r>
              <a:rPr lang="ru-RU" sz="2000" dirty="0">
                <a:solidFill>
                  <a:srgbClr val="7030A0"/>
                </a:solidFill>
                <a:latin typeface="Arial" pitchFamily="34" charset="0"/>
                <a:cs typeface="Arial" pitchFamily="34" charset="0"/>
              </a:rPr>
              <a:t>Развить ловкость, умение управлять своими движениями, концентрировать внимание на одном виде деятельности</a:t>
            </a:r>
          </a:p>
          <a:p>
            <a:r>
              <a:rPr lang="ru-RU" sz="2000" dirty="0">
                <a:solidFill>
                  <a:srgbClr val="7030A0"/>
                </a:solidFill>
                <a:latin typeface="Arial" pitchFamily="34" charset="0"/>
                <a:cs typeface="Arial" pitchFamily="34" charset="0"/>
              </a:rPr>
              <a:t>Активизировать  память</a:t>
            </a:r>
          </a:p>
          <a:p>
            <a:r>
              <a:rPr lang="ru-RU" sz="2000" dirty="0">
                <a:solidFill>
                  <a:srgbClr val="7030A0"/>
                </a:solidFill>
                <a:latin typeface="Arial" pitchFamily="34" charset="0"/>
                <a:cs typeface="Arial" pitchFamily="34" charset="0"/>
              </a:rPr>
              <a:t>Повысить интеллектуальное развитие детей</a:t>
            </a:r>
          </a:p>
          <a:p>
            <a:endParaRPr lang="ru-RU" dirty="0"/>
          </a:p>
        </p:txBody>
      </p:sp>
      <p:sp>
        <p:nvSpPr>
          <p:cNvPr id="3" name="Заголовок 2"/>
          <p:cNvSpPr>
            <a:spLocks noGrp="1"/>
          </p:cNvSpPr>
          <p:nvPr>
            <p:ph type="title"/>
          </p:nvPr>
        </p:nvSpPr>
        <p:spPr/>
        <p:txBody>
          <a:bodyPr>
            <a:normAutofit/>
          </a:bodyPr>
          <a:lstStyle/>
          <a:p>
            <a:r>
              <a:rPr lang="ru-RU" dirty="0">
                <a:effectLst>
                  <a:glow rad="63500">
                    <a:schemeClr val="accent4">
                      <a:satMod val="175000"/>
                      <a:alpha val="40000"/>
                    </a:schemeClr>
                  </a:glow>
                </a:effectLst>
              </a:rPr>
              <a:t>Дальние цели</a:t>
            </a:r>
          </a:p>
        </p:txBody>
      </p:sp>
    </p:spTree>
    <p:extLst>
      <p:ext uri="{BB962C8B-B14F-4D97-AF65-F5344CB8AC3E}">
        <p14:creationId xmlns:p14="http://schemas.microsoft.com/office/powerpoint/2010/main" val="3407213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924943"/>
            <a:ext cx="7408333" cy="3201219"/>
          </a:xfrm>
        </p:spPr>
        <p:txBody>
          <a:bodyPr>
            <a:normAutofit/>
          </a:bodyPr>
          <a:lstStyle/>
          <a:p>
            <a:r>
              <a:rPr lang="ru-RU" sz="2000" dirty="0">
                <a:solidFill>
                  <a:srgbClr val="7030A0"/>
                </a:solidFill>
                <a:latin typeface="Arial" pitchFamily="34" charset="0"/>
                <a:cs typeface="Arial" pitchFamily="34" charset="0"/>
              </a:rPr>
              <a:t>Развить мелкую моторику пальцев рук у детей раннего возраста</a:t>
            </a:r>
          </a:p>
          <a:p>
            <a:r>
              <a:rPr lang="ru-RU" sz="2000" dirty="0">
                <a:solidFill>
                  <a:srgbClr val="7030A0"/>
                </a:solidFill>
                <a:latin typeface="Arial" pitchFamily="34" charset="0"/>
                <a:cs typeface="Arial" pitchFamily="34" charset="0"/>
              </a:rPr>
              <a:t>Научить детей приёмам самообслуживания</a:t>
            </a:r>
          </a:p>
          <a:p>
            <a:r>
              <a:rPr lang="ru-RU" sz="2000" dirty="0">
                <a:solidFill>
                  <a:srgbClr val="7030A0"/>
                </a:solidFill>
                <a:latin typeface="Arial" pitchFamily="34" charset="0"/>
                <a:cs typeface="Arial" pitchFamily="34" charset="0"/>
              </a:rPr>
              <a:t>Разучить с детьми пальчиковые игры, сопровождаемые стихотворным текстом</a:t>
            </a:r>
          </a:p>
          <a:p>
            <a:r>
              <a:rPr lang="ru-RU" sz="2000" dirty="0">
                <a:solidFill>
                  <a:srgbClr val="7030A0"/>
                </a:solidFill>
                <a:latin typeface="Arial" pitchFamily="34" charset="0"/>
                <a:cs typeface="Arial" pitchFamily="34" charset="0"/>
              </a:rPr>
              <a:t>Научить родителей играм по развитию мелкой моторики</a:t>
            </a:r>
          </a:p>
          <a:p>
            <a:endParaRPr lang="ru-RU" dirty="0"/>
          </a:p>
        </p:txBody>
      </p:sp>
      <p:sp>
        <p:nvSpPr>
          <p:cNvPr id="3" name="Заголовок 2"/>
          <p:cNvSpPr>
            <a:spLocks noGrp="1"/>
          </p:cNvSpPr>
          <p:nvPr>
            <p:ph type="title"/>
          </p:nvPr>
        </p:nvSpPr>
        <p:spPr/>
        <p:txBody>
          <a:bodyPr>
            <a:normAutofit/>
          </a:bodyPr>
          <a:lstStyle/>
          <a:p>
            <a:r>
              <a:rPr lang="ru-RU" dirty="0">
                <a:effectLst>
                  <a:glow rad="63500">
                    <a:schemeClr val="accent4">
                      <a:satMod val="175000"/>
                      <a:alpha val="40000"/>
                    </a:schemeClr>
                  </a:glow>
                </a:effectLst>
              </a:rPr>
              <a:t>Ближние цели</a:t>
            </a:r>
          </a:p>
        </p:txBody>
      </p:sp>
    </p:spTree>
    <p:extLst>
      <p:ext uri="{BB962C8B-B14F-4D97-AF65-F5344CB8AC3E}">
        <p14:creationId xmlns:p14="http://schemas.microsoft.com/office/powerpoint/2010/main" val="1397466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916832"/>
            <a:ext cx="8424935" cy="4824536"/>
          </a:xfrm>
        </p:spPr>
        <p:txBody>
          <a:bodyPr numCol="2">
            <a:normAutofit fontScale="85000" lnSpcReduction="10000"/>
          </a:bodyPr>
          <a:lstStyle/>
          <a:p>
            <a:pPr marL="0" indent="457200">
              <a:buNone/>
            </a:pPr>
            <a:r>
              <a:rPr lang="ru-RU" dirty="0">
                <a:solidFill>
                  <a:srgbClr val="7030A0"/>
                </a:solidFill>
                <a:latin typeface="Arial" pitchFamily="34" charset="0"/>
                <a:cs typeface="Arial" pitchFamily="34" charset="0"/>
              </a:rPr>
              <a:t> Ведущим практическим методом обучения для развития мелкой моторики пальцев рук детей раннего возраста является </a:t>
            </a:r>
            <a:r>
              <a:rPr lang="ru-RU" dirty="0" smtClean="0">
                <a:solidFill>
                  <a:srgbClr val="7030A0"/>
                </a:solidFill>
                <a:latin typeface="Arial" pitchFamily="34" charset="0"/>
                <a:cs typeface="Arial" pitchFamily="34" charset="0"/>
              </a:rPr>
              <a:t>упражнение ( </a:t>
            </a:r>
            <a:r>
              <a:rPr lang="ru-RU" dirty="0">
                <a:solidFill>
                  <a:srgbClr val="7030A0"/>
                </a:solidFill>
                <a:latin typeface="Arial" pitchFamily="34" charset="0"/>
                <a:cs typeface="Arial" pitchFamily="34" charset="0"/>
              </a:rPr>
              <a:t>пальчиковые </a:t>
            </a:r>
            <a:r>
              <a:rPr lang="ru-RU" dirty="0" smtClean="0">
                <a:solidFill>
                  <a:srgbClr val="7030A0"/>
                </a:solidFill>
                <a:latin typeface="Arial" pitchFamily="34" charset="0"/>
                <a:cs typeface="Arial" pitchFamily="34" charset="0"/>
              </a:rPr>
              <a:t>игры)</a:t>
            </a:r>
            <a:endParaRPr lang="ru-RU" dirty="0">
              <a:solidFill>
                <a:srgbClr val="7030A0"/>
              </a:solidFill>
              <a:latin typeface="Arial" pitchFamily="34" charset="0"/>
              <a:cs typeface="Arial" pitchFamily="34" charset="0"/>
            </a:endParaRPr>
          </a:p>
          <a:p>
            <a:pPr>
              <a:buFont typeface="Wingdings" panose="05000000000000000000" pitchFamily="2" charset="2"/>
              <a:buChar char="v"/>
            </a:pPr>
            <a:r>
              <a:rPr lang="ru-RU" dirty="0">
                <a:solidFill>
                  <a:srgbClr val="7030A0"/>
                </a:solidFill>
                <a:latin typeface="Arial" pitchFamily="34" charset="0"/>
                <a:cs typeface="Arial" pitchFamily="34" charset="0"/>
              </a:rPr>
              <a:t>Показ инсценировок каких-либо  рифмованных историй, сказок, стихов при помощи пальцев</a:t>
            </a:r>
          </a:p>
          <a:p>
            <a:pPr>
              <a:buFont typeface="Wingdings" panose="05000000000000000000" pitchFamily="2" charset="2"/>
              <a:buChar char="v"/>
            </a:pPr>
            <a:r>
              <a:rPr lang="ru-RU" dirty="0">
                <a:solidFill>
                  <a:srgbClr val="7030A0"/>
                </a:solidFill>
                <a:latin typeface="Arial" pitchFamily="34" charset="0"/>
                <a:cs typeface="Arial" pitchFamily="34" charset="0"/>
              </a:rPr>
              <a:t>Занятия должны проходить в игровой форме с использованием дидактических игр, рисования, лепки, конструирования, аппликации</a:t>
            </a:r>
          </a:p>
          <a:p>
            <a:pPr>
              <a:buFont typeface="Wingdings" panose="05000000000000000000" pitchFamily="2" charset="2"/>
              <a:buChar char="v"/>
            </a:pPr>
            <a:r>
              <a:rPr lang="ru-RU" dirty="0">
                <a:solidFill>
                  <a:srgbClr val="7030A0"/>
                </a:solidFill>
                <a:latin typeface="Arial" pitchFamily="34" charset="0"/>
                <a:cs typeface="Arial" pitchFamily="34" charset="0"/>
              </a:rPr>
              <a:t>Необходимо хвалить ребёнка, создавать ситуацию успеха</a:t>
            </a:r>
          </a:p>
          <a:p>
            <a:endParaRPr lang="ru-RU" dirty="0">
              <a:solidFill>
                <a:srgbClr val="7030A0"/>
              </a:solidFill>
              <a:latin typeface="Arial" pitchFamily="34" charset="0"/>
              <a:cs typeface="Arial" pitchFamily="34" charset="0"/>
            </a:endParaRPr>
          </a:p>
          <a:p>
            <a:pPr marL="0" indent="457200">
              <a:buNone/>
            </a:pPr>
            <a:endParaRPr lang="ru-RU" dirty="0">
              <a:solidFill>
                <a:srgbClr val="7030A0"/>
              </a:solidFill>
              <a:latin typeface="Arial" pitchFamily="34" charset="0"/>
              <a:cs typeface="Arial" pitchFamily="34" charset="0"/>
            </a:endParaRPr>
          </a:p>
          <a:p>
            <a:pPr marL="0" indent="457200">
              <a:buNone/>
            </a:pPr>
            <a:r>
              <a:rPr lang="ru-RU" dirty="0">
                <a:solidFill>
                  <a:srgbClr val="7030A0"/>
                </a:solidFill>
                <a:latin typeface="Arial" pitchFamily="34" charset="0"/>
                <a:cs typeface="Arial" pitchFamily="34" charset="0"/>
              </a:rPr>
              <a:t>Основной задачей обучения детей раннего возраста по развитию мелкой моторики пальцев рук является развитие речи :</a:t>
            </a:r>
          </a:p>
          <a:p>
            <a:pPr>
              <a:buFont typeface="Wingdings" panose="05000000000000000000" pitchFamily="2" charset="2"/>
              <a:buChar char="v"/>
            </a:pPr>
            <a:r>
              <a:rPr lang="ru-RU" dirty="0">
                <a:solidFill>
                  <a:srgbClr val="7030A0"/>
                </a:solidFill>
                <a:latin typeface="Arial" pitchFamily="34" charset="0"/>
                <a:cs typeface="Arial" pitchFamily="34" charset="0"/>
              </a:rPr>
              <a:t>понимание речи взрослого</a:t>
            </a:r>
          </a:p>
          <a:p>
            <a:pPr>
              <a:buFont typeface="Wingdings" panose="05000000000000000000" pitchFamily="2" charset="2"/>
              <a:buChar char="v"/>
            </a:pPr>
            <a:r>
              <a:rPr lang="ru-RU" dirty="0">
                <a:solidFill>
                  <a:srgbClr val="7030A0"/>
                </a:solidFill>
                <a:latin typeface="Arial" pitchFamily="34" charset="0"/>
                <a:cs typeface="Arial" pitchFamily="34" charset="0"/>
              </a:rPr>
              <a:t>подражание речи</a:t>
            </a:r>
          </a:p>
          <a:p>
            <a:pPr>
              <a:buFont typeface="Wingdings" panose="05000000000000000000" pitchFamily="2" charset="2"/>
              <a:buChar char="v"/>
            </a:pPr>
            <a:r>
              <a:rPr lang="ru-RU" dirty="0">
                <a:solidFill>
                  <a:srgbClr val="7030A0"/>
                </a:solidFill>
                <a:latin typeface="Arial" pitchFamily="34" charset="0"/>
                <a:cs typeface="Arial" pitchFamily="34" charset="0"/>
              </a:rPr>
              <a:t>активное использование некоторых звуковых сочетаний, первых слов</a:t>
            </a:r>
          </a:p>
          <a:p>
            <a:endParaRPr lang="ru-RU" dirty="0">
              <a:solidFill>
                <a:srgbClr val="7030A0"/>
              </a:solidFill>
              <a:latin typeface="Arial" pitchFamily="34" charset="0"/>
              <a:cs typeface="Arial" pitchFamily="34" charset="0"/>
            </a:endParaRPr>
          </a:p>
          <a:p>
            <a:endParaRPr lang="ru-RU" sz="2000" dirty="0" smtClean="0"/>
          </a:p>
          <a:p>
            <a:endParaRPr lang="ru-RU" sz="2000" dirty="0" smtClean="0"/>
          </a:p>
          <a:p>
            <a:endParaRPr lang="ru-RU" sz="2000" dirty="0"/>
          </a:p>
        </p:txBody>
      </p:sp>
      <p:sp>
        <p:nvSpPr>
          <p:cNvPr id="3" name="Заголовок 2"/>
          <p:cNvSpPr>
            <a:spLocks noGrp="1"/>
          </p:cNvSpPr>
          <p:nvPr>
            <p:ph type="title"/>
          </p:nvPr>
        </p:nvSpPr>
        <p:spPr/>
        <p:txBody>
          <a:bodyPr>
            <a:noAutofit/>
          </a:bodyPr>
          <a:lstStyle/>
          <a:p>
            <a:r>
              <a:rPr lang="ru-RU" dirty="0">
                <a:effectLst>
                  <a:glow rad="63500">
                    <a:schemeClr val="accent4">
                      <a:satMod val="175000"/>
                      <a:alpha val="40000"/>
                    </a:schemeClr>
                  </a:glow>
                </a:effectLst>
              </a:rPr>
              <a:t>Педагогические методы и задачи</a:t>
            </a:r>
          </a:p>
        </p:txBody>
      </p:sp>
    </p:spTree>
    <p:extLst>
      <p:ext uri="{BB962C8B-B14F-4D97-AF65-F5344CB8AC3E}">
        <p14:creationId xmlns:p14="http://schemas.microsoft.com/office/powerpoint/2010/main" val="2497953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67833" y="2636912"/>
            <a:ext cx="7408333" cy="3450696"/>
          </a:xfrm>
        </p:spPr>
        <p:txBody>
          <a:bodyPr numCol="2">
            <a:normAutofit/>
          </a:bodyPr>
          <a:lstStyle/>
          <a:p>
            <a:r>
              <a:rPr lang="ru-RU" sz="2000" dirty="0">
                <a:solidFill>
                  <a:srgbClr val="7030A0"/>
                </a:solidFill>
                <a:latin typeface="Arial" pitchFamily="34" charset="0"/>
                <a:cs typeface="Arial" pitchFamily="34" charset="0"/>
              </a:rPr>
              <a:t>Администрация может не поддержать мой подход к занятиям</a:t>
            </a:r>
          </a:p>
          <a:p>
            <a:r>
              <a:rPr lang="ru-RU" sz="2000" dirty="0">
                <a:solidFill>
                  <a:srgbClr val="7030A0"/>
                </a:solidFill>
                <a:latin typeface="Arial" pitchFamily="34" charset="0"/>
                <a:cs typeface="Arial" pitchFamily="34" charset="0"/>
              </a:rPr>
              <a:t>Родители не захотят проводить с детьми игры по развитию мелкой моторики пальцев </a:t>
            </a:r>
            <a:r>
              <a:rPr lang="ru-RU" sz="2000" dirty="0" smtClean="0">
                <a:solidFill>
                  <a:srgbClr val="7030A0"/>
                </a:solidFill>
                <a:latin typeface="Arial" pitchFamily="34" charset="0"/>
                <a:cs typeface="Arial" pitchFamily="34" charset="0"/>
              </a:rPr>
              <a:t>рук</a:t>
            </a:r>
          </a:p>
          <a:p>
            <a:endParaRPr lang="ru-RU" sz="2000" dirty="0">
              <a:solidFill>
                <a:srgbClr val="7030A0"/>
              </a:solidFill>
              <a:latin typeface="Arial" pitchFamily="34" charset="0"/>
              <a:cs typeface="Arial" pitchFamily="34" charset="0"/>
            </a:endParaRPr>
          </a:p>
          <a:p>
            <a:endParaRPr lang="ru-RU" sz="2000" dirty="0" smtClean="0">
              <a:solidFill>
                <a:srgbClr val="7030A0"/>
              </a:solidFill>
              <a:latin typeface="Arial" pitchFamily="34" charset="0"/>
              <a:cs typeface="Arial" pitchFamily="34" charset="0"/>
            </a:endParaRPr>
          </a:p>
          <a:p>
            <a:pPr marL="0" indent="0">
              <a:buNone/>
            </a:pPr>
            <a:endParaRPr lang="ru-RU" sz="2000" dirty="0">
              <a:solidFill>
                <a:srgbClr val="7030A0"/>
              </a:solidFill>
              <a:latin typeface="Arial" pitchFamily="34" charset="0"/>
              <a:cs typeface="Arial" pitchFamily="34" charset="0"/>
            </a:endParaRPr>
          </a:p>
          <a:p>
            <a:r>
              <a:rPr lang="ru-RU" sz="2000" dirty="0">
                <a:solidFill>
                  <a:srgbClr val="7030A0"/>
                </a:solidFill>
                <a:latin typeface="Arial" pitchFamily="34" charset="0"/>
                <a:cs typeface="Arial" pitchFamily="34" charset="0"/>
              </a:rPr>
              <a:t>Встретиться с руководством и объяснить важность  данных занятий</a:t>
            </a:r>
          </a:p>
          <a:p>
            <a:r>
              <a:rPr lang="ru-RU" sz="2000" dirty="0">
                <a:solidFill>
                  <a:srgbClr val="7030A0"/>
                </a:solidFill>
                <a:latin typeface="Arial" pitchFamily="34" charset="0"/>
                <a:cs typeface="Arial" pitchFamily="34" charset="0"/>
              </a:rPr>
              <a:t>Провести родительское собрание по данной теме</a:t>
            </a:r>
          </a:p>
        </p:txBody>
      </p:sp>
      <p:sp>
        <p:nvSpPr>
          <p:cNvPr id="3" name="Заголовок 2"/>
          <p:cNvSpPr>
            <a:spLocks noGrp="1"/>
          </p:cNvSpPr>
          <p:nvPr>
            <p:ph type="title"/>
          </p:nvPr>
        </p:nvSpPr>
        <p:spPr/>
        <p:txBody>
          <a:bodyPr>
            <a:normAutofit/>
          </a:bodyPr>
          <a:lstStyle/>
          <a:p>
            <a:r>
              <a:rPr lang="ru-RU" dirty="0">
                <a:effectLst>
                  <a:glow rad="63500">
                    <a:schemeClr val="accent4">
                      <a:satMod val="175000"/>
                      <a:alpha val="40000"/>
                    </a:schemeClr>
                  </a:glow>
                </a:effectLst>
              </a:rPr>
              <a:t>Трудности и решения</a:t>
            </a:r>
          </a:p>
        </p:txBody>
      </p:sp>
    </p:spTree>
    <p:extLst>
      <p:ext uri="{BB962C8B-B14F-4D97-AF65-F5344CB8AC3E}">
        <p14:creationId xmlns:p14="http://schemas.microsoft.com/office/powerpoint/2010/main" val="58641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Autofit/>
          </a:bodyPr>
          <a:lstStyle/>
          <a:p>
            <a:r>
              <a:rPr lang="ru-RU" dirty="0">
                <a:effectLst>
                  <a:glow rad="63500">
                    <a:schemeClr val="accent4">
                      <a:satMod val="175000"/>
                      <a:alpha val="40000"/>
                    </a:schemeClr>
                  </a:glow>
                </a:effectLst>
              </a:rPr>
              <a:t>Информационное письмо для родителей</a:t>
            </a:r>
          </a:p>
        </p:txBody>
      </p:sp>
      <p:pic>
        <p:nvPicPr>
          <p:cNvPr id="4" name="Рисунок 3" descr="1331_0126.jpg"/>
          <p:cNvPicPr>
            <a:picLocks noChangeAspect="1"/>
          </p:cNvPicPr>
          <p:nvPr/>
        </p:nvPicPr>
        <p:blipFill>
          <a:blip r:embed="rId2" cstate="print"/>
          <a:srcRect r="8426" b="10410"/>
          <a:stretch>
            <a:fillRect/>
          </a:stretch>
        </p:blipFill>
        <p:spPr>
          <a:xfrm>
            <a:off x="971600" y="2708920"/>
            <a:ext cx="7272808" cy="38265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283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08912" cy="2016224"/>
          </a:xfrm>
        </p:spPr>
        <p:txBody>
          <a:bodyPr>
            <a:normAutofit/>
          </a:bodyPr>
          <a:lstStyle/>
          <a:p>
            <a:pPr>
              <a:buNone/>
            </a:pPr>
            <a:r>
              <a:rPr lang="ru-RU" dirty="0" smtClean="0"/>
              <a:t>    </a:t>
            </a:r>
            <a:r>
              <a:rPr lang="ru-RU" dirty="0" smtClean="0">
                <a:solidFill>
                  <a:srgbClr val="7030A0"/>
                </a:solidFill>
                <a:latin typeface="Arial" pitchFamily="34" charset="0"/>
                <a:cs typeface="Arial" pitchFamily="34" charset="0"/>
              </a:rPr>
              <a:t>Как научить ребенка обращаться со столовыми приборами, держать в руках ложку и чашку? Есть множество занятий, ненавязчиво подводящих к освоению точных движений руки и навыков самообслуживания. </a:t>
            </a:r>
            <a:endParaRPr lang="ru-RU" dirty="0">
              <a:solidFill>
                <a:srgbClr val="7030A0"/>
              </a:solidFill>
              <a:latin typeface="Arial" pitchFamily="34" charset="0"/>
              <a:cs typeface="Arial" pitchFamily="34" charset="0"/>
            </a:endParaRPr>
          </a:p>
        </p:txBody>
      </p:sp>
      <p:pic>
        <p:nvPicPr>
          <p:cNvPr id="7" name="Рисунок 6" descr="1347_0007.jpg"/>
          <p:cNvPicPr>
            <a:picLocks noChangeAspect="1"/>
          </p:cNvPicPr>
          <p:nvPr/>
        </p:nvPicPr>
        <p:blipFill>
          <a:blip r:embed="rId2" cstate="print"/>
          <a:srcRect l="13461"/>
          <a:stretch>
            <a:fillRect/>
          </a:stretch>
        </p:blipFill>
        <p:spPr>
          <a:xfrm>
            <a:off x="2051720" y="3149385"/>
            <a:ext cx="3922644" cy="30369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250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5435" y="188640"/>
            <a:ext cx="8291264" cy="1853560"/>
          </a:xfrm>
        </p:spPr>
        <p:txBody>
          <a:bodyPr>
            <a:normAutofit/>
          </a:bodyPr>
          <a:lstStyle/>
          <a:p>
            <a:pPr algn="just">
              <a:buNone/>
            </a:pPr>
            <a:r>
              <a:rPr lang="ru-RU" dirty="0" smtClean="0"/>
              <a:t>     </a:t>
            </a:r>
            <a:r>
              <a:rPr lang="ru-RU" dirty="0" smtClean="0">
                <a:solidFill>
                  <a:srgbClr val="7030A0"/>
                </a:solidFill>
                <a:latin typeface="Arial" pitchFamily="34" charset="0"/>
                <a:cs typeface="Arial" pitchFamily="34" charset="0"/>
              </a:rPr>
              <a:t>Одно из самых приятных и продуктивных видов деятельности – это </a:t>
            </a:r>
            <a:r>
              <a:rPr lang="ru-RU" b="1" dirty="0" smtClean="0">
                <a:solidFill>
                  <a:schemeClr val="accent3">
                    <a:lumMod val="60000"/>
                    <a:lumOff val="40000"/>
                  </a:schemeClr>
                </a:solidFill>
                <a:latin typeface="Arial" pitchFamily="34" charset="0"/>
                <a:cs typeface="Arial" pitchFamily="34" charset="0"/>
              </a:rPr>
              <a:t>рисование</a:t>
            </a:r>
            <a:r>
              <a:rPr lang="ru-RU" dirty="0" smtClean="0">
                <a:solidFill>
                  <a:srgbClr val="7030A0"/>
                </a:solidFill>
                <a:latin typeface="Arial" pitchFamily="34" charset="0"/>
                <a:cs typeface="Arial" pitchFamily="34" charset="0"/>
              </a:rPr>
              <a:t>. Оно развивает двухстороннюю координацию, учит эффективно использовать обе руки, работать ими слажено. </a:t>
            </a:r>
            <a:endParaRPr lang="ru-RU" dirty="0">
              <a:solidFill>
                <a:srgbClr val="7030A0"/>
              </a:solidFill>
              <a:latin typeface="Arial" pitchFamily="34" charset="0"/>
              <a:cs typeface="Arial" pitchFamily="34" charset="0"/>
            </a:endParaRPr>
          </a:p>
        </p:txBody>
      </p:sp>
      <p:pic>
        <p:nvPicPr>
          <p:cNvPr id="4" name="Рисунок 3" descr="9c3c580441fe7146c1988845cc0afcd6.jpg"/>
          <p:cNvPicPr>
            <a:picLocks noChangeAspect="1"/>
          </p:cNvPicPr>
          <p:nvPr/>
        </p:nvPicPr>
        <p:blipFill>
          <a:blip r:embed="rId2" cstate="print"/>
          <a:stretch>
            <a:fillRect/>
          </a:stretch>
        </p:blipFill>
        <p:spPr>
          <a:xfrm>
            <a:off x="4355976" y="3212976"/>
            <a:ext cx="4296477" cy="3222358"/>
          </a:xfrm>
          <a:prstGeom prst="rect">
            <a:avLst/>
          </a:prstGeom>
          <a:ln>
            <a:noFill/>
          </a:ln>
          <a:effectLst>
            <a:softEdge rad="112500"/>
          </a:effectLst>
        </p:spPr>
      </p:pic>
      <p:pic>
        <p:nvPicPr>
          <p:cNvPr id="5" name="Рисунок 4" descr="shkolnye_kartinki_XL.png"/>
          <p:cNvPicPr>
            <a:picLocks noChangeAspect="1"/>
          </p:cNvPicPr>
          <p:nvPr/>
        </p:nvPicPr>
        <p:blipFill>
          <a:blip r:embed="rId3" cstate="print"/>
          <a:srcRect t="13561"/>
          <a:stretch>
            <a:fillRect/>
          </a:stretch>
        </p:blipFill>
        <p:spPr>
          <a:xfrm>
            <a:off x="539552" y="3140968"/>
            <a:ext cx="3833062"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6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064896" cy="2088232"/>
          </a:xfrm>
        </p:spPr>
        <p:txBody>
          <a:bodyPr>
            <a:noAutofit/>
          </a:bodyPr>
          <a:lstStyle/>
          <a:p>
            <a:pPr>
              <a:buNone/>
            </a:pPr>
            <a:r>
              <a:rPr lang="ru-RU" dirty="0" smtClean="0">
                <a:solidFill>
                  <a:srgbClr val="7030A0"/>
                </a:solidFill>
                <a:latin typeface="Arial" pitchFamily="34" charset="0"/>
                <a:cs typeface="Arial" pitchFamily="34" charset="0"/>
              </a:rPr>
              <a:t>   На первых порах, обучая рисовать, мы водим своей рукой кисточку или маркер, который сжимает малыш. Примерно так мы и поступаем за столом, вкладывая столовый прибор в детскую руку ребенка, придерживая её. </a:t>
            </a:r>
            <a:endParaRPr lang="ru-RU" dirty="0">
              <a:solidFill>
                <a:srgbClr val="7030A0"/>
              </a:solidFill>
              <a:latin typeface="Arial" pitchFamily="34" charset="0"/>
              <a:cs typeface="Arial" pitchFamily="34" charset="0"/>
            </a:endParaRPr>
          </a:p>
        </p:txBody>
      </p:sp>
      <p:pic>
        <p:nvPicPr>
          <p:cNvPr id="4" name="Рисунок 3" descr="pokazhi-chto-imenno-dolzhen-imi-delat.jpg"/>
          <p:cNvPicPr>
            <a:picLocks noChangeAspect="1"/>
          </p:cNvPicPr>
          <p:nvPr/>
        </p:nvPicPr>
        <p:blipFill>
          <a:blip r:embed="rId2" cstate="print"/>
          <a:srcRect l="3698" r="18649"/>
          <a:stretch>
            <a:fillRect/>
          </a:stretch>
        </p:blipFill>
        <p:spPr>
          <a:xfrm>
            <a:off x="899592" y="3284984"/>
            <a:ext cx="3960440" cy="33261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54545474.71375181.jpeg"/>
          <p:cNvPicPr>
            <a:picLocks noChangeAspect="1"/>
          </p:cNvPicPr>
          <p:nvPr/>
        </p:nvPicPr>
        <p:blipFill>
          <a:blip r:embed="rId3" cstate="print"/>
          <a:srcRect b="11971"/>
          <a:stretch>
            <a:fillRect/>
          </a:stretch>
        </p:blipFill>
        <p:spPr>
          <a:xfrm rot="196556">
            <a:off x="5080561" y="3674509"/>
            <a:ext cx="3631683" cy="27817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0440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462</TotalTime>
  <Words>669</Words>
  <Application>Microsoft Office PowerPoint</Application>
  <PresentationFormat>Экран (4:3)</PresentationFormat>
  <Paragraphs>72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Волна</vt:lpstr>
      <vt:lpstr>   План действий по развитию мелкой моторики пальцев  рук детей раннего возраста</vt:lpstr>
      <vt:lpstr>Дальние цели</vt:lpstr>
      <vt:lpstr>Ближние цели</vt:lpstr>
      <vt:lpstr>Педагогические методы и задачи</vt:lpstr>
      <vt:lpstr>Трудности и решения</vt:lpstr>
      <vt:lpstr>Информационное письмо для родителей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План-график</vt:lpstr>
      <vt:lpstr>Ресурсы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 действий по развитию мелкой моторики рук детей раннего возраста</dc:title>
  <cp:lastModifiedBy>student</cp:lastModifiedBy>
  <cp:revision>33</cp:revision>
  <dcterms:modified xsi:type="dcterms:W3CDTF">2015-06-10T11:06:35Z</dcterms:modified>
</cp:coreProperties>
</file>